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7" r:id="rId8"/>
    <p:sldId id="264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175DD-85E8-4F71-8E85-D1871333B1E5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CF195-A699-4D78-B942-5515198D4C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78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F195-A699-4D78-B942-5515198D4CA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F195-A699-4D78-B942-5515198D4CA6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F195-A699-4D78-B942-5515198D4CA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F195-A699-4D78-B942-5515198D4CA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F195-A699-4D78-B942-5515198D4CA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F195-A699-4D78-B942-5515198D4CA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F195-A699-4D78-B942-5515198D4CA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F195-A699-4D78-B942-5515198D4CA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F195-A699-4D78-B942-5515198D4CA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ACF195-A699-4D78-B942-5515198D4CA6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373BFB0-4B4F-4448-BA33-F6F9EC1AC742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595ED77-6048-4D80-B521-0EF86742D6C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Teacher Student Relationships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Chapter 4</a:t>
            </a:r>
            <a:endParaRPr lang="en-US" sz="2400" dirty="0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486400"/>
            <a:ext cx="8183880" cy="685800"/>
          </a:xfrm>
        </p:spPr>
        <p:txBody>
          <a:bodyPr/>
          <a:lstStyle/>
          <a:p>
            <a:pPr algn="ctr"/>
            <a:r>
              <a:rPr lang="en-US" dirty="0" smtClean="0"/>
              <a:t>Step 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79848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Use specific behaviors that communicate an appropriate level of cooperation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Provide flexible learning goals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Take a personal interest in students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equitable and positive classroom behaviors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Respond appropriately to students incorrect responses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181600"/>
            <a:ext cx="8183880" cy="853440"/>
          </a:xfrm>
        </p:spPr>
        <p:txBody>
          <a:bodyPr/>
          <a:lstStyle/>
          <a:p>
            <a:pPr algn="ctr"/>
            <a:r>
              <a:rPr lang="en-US" dirty="0" smtClean="0"/>
              <a:t>Step Three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Be aware of the needs of different types of students</a:t>
            </a:r>
          </a:p>
          <a:p>
            <a:pPr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Passive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Aggressive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Attention problems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Perfectionist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Socially inept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Classroom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C:\Users\Sandy\AppData\Local\Microsoft\Windows\Temporary Internet Files\Content.IE5\X9S9ZV9N\MC90004783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838200"/>
            <a:ext cx="3663656" cy="40233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Dominance versus Submission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 algn="ctr">
              <a:buNone/>
            </a:pPr>
            <a:r>
              <a:rPr lang="en-US" dirty="0" smtClean="0">
                <a:solidFill>
                  <a:schemeClr val="accent1"/>
                </a:solidFill>
              </a:rPr>
              <a:t>High Dominance</a:t>
            </a:r>
          </a:p>
          <a:p>
            <a:pPr lvl="1" algn="ctr">
              <a:buNone/>
            </a:pPr>
            <a:r>
              <a:rPr lang="en-US" dirty="0" smtClean="0"/>
              <a:t>Clarity of purpose and strong guidance</a:t>
            </a:r>
          </a:p>
          <a:p>
            <a:pPr lvl="1" algn="ctr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sz="2800" dirty="0" smtClean="0">
                <a:solidFill>
                  <a:schemeClr val="accent1"/>
                </a:solidFill>
              </a:rPr>
              <a:t>High Submission</a:t>
            </a:r>
          </a:p>
          <a:p>
            <a:pPr lvl="1" algn="ctr">
              <a:buNone/>
            </a:pPr>
            <a:r>
              <a:rPr lang="en-US" dirty="0" smtClean="0"/>
              <a:t>Lack of clarity and purpose</a:t>
            </a:r>
          </a:p>
          <a:p>
            <a:pPr lvl="1" algn="ctr">
              <a:buNone/>
            </a:pPr>
            <a:endParaRPr lang="en-US" dirty="0" smtClean="0"/>
          </a:p>
          <a:p>
            <a:pPr lvl="1"/>
            <a:r>
              <a:rPr lang="en-US" dirty="0" smtClean="0">
                <a:latin typeface="Arial Narrow" pitchFamily="34" charset="0"/>
              </a:rPr>
              <a:t>Teacher provides purpose and guidance relative to the content addressed in class as well as the behavioral expectations in class through strong guidance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Cooperation versus Opposition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en-US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r>
              <a:rPr lang="en-US" sz="3500" dirty="0" smtClean="0">
                <a:solidFill>
                  <a:schemeClr val="accent1"/>
                </a:solidFill>
                <a:latin typeface="Arial Narrow" pitchFamily="34" charset="0"/>
              </a:rPr>
              <a:t>High Cooperation</a:t>
            </a:r>
          </a:p>
          <a:p>
            <a:pPr algn="ctr">
              <a:buNone/>
            </a:pPr>
            <a:r>
              <a:rPr lang="en-US" sz="3000" dirty="0" smtClean="0">
                <a:latin typeface="Arial Narrow" pitchFamily="34" charset="0"/>
              </a:rPr>
              <a:t>Characterized by a concern for the needs and opinion of others and a desire to function as a member of a team as opposed to an individual</a:t>
            </a:r>
          </a:p>
          <a:p>
            <a:pPr algn="ctr">
              <a:buNone/>
            </a:pPr>
            <a:endParaRPr lang="en-US" dirty="0" smtClean="0">
              <a:latin typeface="Arial Narrow" pitchFamily="34" charset="0"/>
            </a:endParaRPr>
          </a:p>
          <a:p>
            <a:pPr algn="ctr">
              <a:buNone/>
            </a:pPr>
            <a:r>
              <a:rPr lang="en-US" sz="3500" dirty="0" smtClean="0">
                <a:solidFill>
                  <a:schemeClr val="accent1"/>
                </a:solidFill>
                <a:latin typeface="Arial Narrow" pitchFamily="34" charset="0"/>
              </a:rPr>
              <a:t>High Opposition</a:t>
            </a:r>
          </a:p>
          <a:p>
            <a:pPr algn="ctr">
              <a:buNone/>
            </a:pPr>
            <a:r>
              <a:rPr lang="en-US" sz="3000" dirty="0" smtClean="0">
                <a:latin typeface="Arial Narrow" pitchFamily="34" charset="0"/>
              </a:rPr>
              <a:t>Active antagonism toward others and a desire to thwart their goals and desires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Optimal Teacher Student Relationship</a:t>
            </a:r>
            <a:endParaRPr lang="en-US" dirty="0"/>
          </a:p>
        </p:txBody>
      </p:sp>
      <p:pic>
        <p:nvPicPr>
          <p:cNvPr id="2050" name="Picture 2" descr="C:\Users\Sandy\AppData\Local\Microsoft\Windows\Temporary Internet Files\Content.IE5\S98X7N8T\MC900335934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685800"/>
            <a:ext cx="3171731" cy="35414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7400" y="838200"/>
            <a:ext cx="541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Dominance                       Cooperation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434340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 Narrow" pitchFamily="34" charset="0"/>
              </a:rPr>
              <a:t>Moderate to high dominance and moderate to high cooperation is optimal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Management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79848"/>
          </a:xfrm>
        </p:spPr>
        <p:txBody>
          <a:bodyPr>
            <a:normAutofit fontScale="92500" lnSpcReduction="10000"/>
          </a:bodyPr>
          <a:lstStyle/>
          <a:p>
            <a:pPr lvl="1">
              <a:buNone/>
            </a:pPr>
            <a:endParaRPr lang="en-US" sz="2800" dirty="0" smtClean="0">
              <a:latin typeface="Arial Narrow" pitchFamily="34" charset="0"/>
            </a:endParaRPr>
          </a:p>
          <a:p>
            <a:pPr lvl="1">
              <a:buNone/>
            </a:pPr>
            <a:r>
              <a:rPr lang="en-US" sz="2800" dirty="0" smtClean="0">
                <a:solidFill>
                  <a:schemeClr val="accent1"/>
                </a:solidFill>
                <a:latin typeface="Arial Narrow" pitchFamily="34" charset="0"/>
              </a:rPr>
              <a:t>Rules  rewards/punishments</a:t>
            </a:r>
            <a:r>
              <a:rPr lang="en-US" sz="2800" dirty="0" smtClean="0">
                <a:latin typeface="Arial Narrow" pitchFamily="34" charset="0"/>
              </a:rPr>
              <a:t>	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 Narrow" pitchFamily="34" charset="0"/>
              </a:rPr>
              <a:t>Follow rule get rewarded / break rule get punished</a:t>
            </a:r>
          </a:p>
          <a:p>
            <a:pPr lvl="1">
              <a:buNone/>
            </a:pPr>
            <a:endParaRPr lang="en-US" dirty="0" smtClean="0">
              <a:solidFill>
                <a:schemeClr val="accent1"/>
              </a:solidFill>
              <a:latin typeface="Arial Narrow" pitchFamily="34" charset="0"/>
            </a:endParaRPr>
          </a:p>
          <a:p>
            <a:pPr lvl="1">
              <a:buNone/>
            </a:pPr>
            <a:r>
              <a:rPr lang="en-US" sz="2800" dirty="0" smtClean="0">
                <a:solidFill>
                  <a:schemeClr val="accent1"/>
                </a:solidFill>
                <a:latin typeface="Arial Narrow" pitchFamily="34" charset="0"/>
              </a:rPr>
              <a:t>Relationship/listening style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 Narrow" pitchFamily="34" charset="0"/>
              </a:rPr>
              <a:t> Attend to student concerns with little emphasis on discipline</a:t>
            </a:r>
          </a:p>
          <a:p>
            <a:pPr lvl="1">
              <a:buNone/>
            </a:pPr>
            <a:endParaRPr lang="en-US" dirty="0" smtClean="0">
              <a:latin typeface="Arial Narrow" pitchFamily="34" charset="0"/>
            </a:endParaRPr>
          </a:p>
          <a:p>
            <a:pPr lvl="1">
              <a:buNone/>
            </a:pPr>
            <a:r>
              <a:rPr lang="en-US" sz="2800" dirty="0" smtClean="0">
                <a:solidFill>
                  <a:schemeClr val="accent1"/>
                </a:solidFill>
                <a:latin typeface="Arial Narrow" pitchFamily="34" charset="0"/>
              </a:rPr>
              <a:t>Confronting/contracting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latin typeface="Arial Narrow" pitchFamily="34" charset="0"/>
              </a:rPr>
              <a:t> Direct attention to disciplinary problems but not in a inflexible way</a:t>
            </a:r>
          </a:p>
          <a:p>
            <a:pPr lvl="1">
              <a:buFont typeface="Wingdings" pitchFamily="2" charset="2"/>
              <a:buChar char="v"/>
            </a:pPr>
            <a:endParaRPr lang="en-US" dirty="0" smtClean="0">
              <a:latin typeface="Arial Narrow" pitchFamily="34" charset="0"/>
            </a:endParaRPr>
          </a:p>
          <a:p>
            <a:pPr lvl="1">
              <a:buNone/>
            </a:pPr>
            <a:r>
              <a:rPr lang="en-US" dirty="0" smtClean="0">
                <a:latin typeface="Arial Narrow" pitchFamily="34" charset="0"/>
              </a:rPr>
              <a:t>**Confronting / contracting was voted most popular by grades 4-6. It executes negative consequences for negative choices but demonstrates a concern for students’ needs and preferences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334000"/>
            <a:ext cx="8183880" cy="70104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Staff Development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56048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en-US" sz="2600" dirty="0" smtClean="0"/>
              <a:t>TESA – Teacher Expectations and Student Achievement</a:t>
            </a:r>
            <a:endParaRPr lang="en-US" sz="2600" dirty="0"/>
          </a:p>
          <a:p>
            <a:pPr marL="457200" indent="-457200">
              <a:buAutoNum type="arabicPeriod"/>
            </a:pPr>
            <a:r>
              <a:rPr lang="en-US" sz="2000" dirty="0" smtClean="0"/>
              <a:t>Response opportunities</a:t>
            </a:r>
          </a:p>
          <a:p>
            <a:pPr marL="569214" lvl="1" indent="-285750">
              <a:buFont typeface="Arial" pitchFamily="34" charset="0"/>
              <a:buChar char="•"/>
            </a:pPr>
            <a:r>
              <a:rPr lang="en-US" sz="1600" dirty="0" smtClean="0"/>
              <a:t>Equitable distribution of positive types of responses</a:t>
            </a:r>
          </a:p>
          <a:p>
            <a:pPr marL="569214" lvl="1" indent="-285750">
              <a:buFont typeface="Arial" pitchFamily="34" charset="0"/>
              <a:buChar char="•"/>
            </a:pPr>
            <a:r>
              <a:rPr lang="en-US" sz="1600" dirty="0" smtClean="0"/>
              <a:t>Helping individual students</a:t>
            </a:r>
          </a:p>
          <a:p>
            <a:pPr marL="569214" lvl="1" indent="-285750">
              <a:buFont typeface="Arial" pitchFamily="34" charset="0"/>
              <a:buChar char="•"/>
            </a:pPr>
            <a:r>
              <a:rPr lang="en-US" sz="1600" dirty="0" smtClean="0"/>
              <a:t>Response latency</a:t>
            </a:r>
          </a:p>
          <a:p>
            <a:pPr marL="569214" lvl="1" indent="-285750">
              <a:buFont typeface="Arial" pitchFamily="34" charset="0"/>
              <a:buChar char="•"/>
            </a:pPr>
            <a:r>
              <a:rPr lang="en-US" sz="1600" dirty="0" smtClean="0"/>
              <a:t>Types of questions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Feedback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1600" dirty="0" smtClean="0"/>
              <a:t>Affirmation of correct performance 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1600" dirty="0" smtClean="0"/>
              <a:t>Praise and reasons for praise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1600" dirty="0" smtClean="0"/>
              <a:t>Listening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1600" dirty="0" smtClean="0"/>
              <a:t>Accepting feelings</a:t>
            </a:r>
          </a:p>
          <a:p>
            <a:pPr marL="457200" indent="-457200">
              <a:buAutoNum type="arabicPeriod"/>
            </a:pPr>
            <a:r>
              <a:rPr lang="en-US" sz="2000" dirty="0" smtClean="0"/>
              <a:t>Personal regard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1600" dirty="0"/>
              <a:t>P</a:t>
            </a:r>
            <a:r>
              <a:rPr lang="en-US" sz="1600" dirty="0" smtClean="0"/>
              <a:t>roximity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1600" dirty="0" smtClean="0"/>
              <a:t>Courtesy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1600" dirty="0" smtClean="0"/>
              <a:t>Personal interest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1600" dirty="0" smtClean="0"/>
              <a:t>Touching 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1600" dirty="0" smtClean="0"/>
              <a:t>Desisting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5119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Action Steps</a:t>
            </a:r>
            <a:endParaRPr lang="en-US" dirty="0"/>
          </a:p>
        </p:txBody>
      </p:sp>
      <p:pic>
        <p:nvPicPr>
          <p:cNvPr id="3075" name="Picture 3" descr="C:\Users\Sandy\AppData\Local\Microsoft\Windows\Temporary Internet Files\Content.IE5\S98X7N8T\MC900055529[1].wm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57200"/>
            <a:ext cx="2281806" cy="487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334000"/>
            <a:ext cx="8183880" cy="914400"/>
          </a:xfrm>
        </p:spPr>
        <p:txBody>
          <a:bodyPr/>
          <a:lstStyle/>
          <a:p>
            <a:pPr algn="ctr"/>
            <a:r>
              <a:rPr lang="en-US" dirty="0" smtClean="0"/>
              <a:t>Step One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322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Use specific techniques to establish an appropriate level of dominance in the classroom</a:t>
            </a:r>
          </a:p>
          <a:p>
            <a:pPr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Exhibit assertive behavior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2000" dirty="0" smtClean="0"/>
              <a:t>Use of assertive body language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2000" dirty="0" smtClean="0"/>
              <a:t>Use appropriate tone of voice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2000" dirty="0" smtClean="0"/>
              <a:t>Persist until the appropriate behavior is displayed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Establish clear learning goals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2000" dirty="0" smtClean="0"/>
              <a:t>Clear about goals and provide feedback</a:t>
            </a:r>
          </a:p>
          <a:p>
            <a:pPr marL="740664" lvl="1" indent="-457200">
              <a:buFont typeface="Arial" pitchFamily="34" charset="0"/>
              <a:buChar char="•"/>
            </a:pPr>
            <a:r>
              <a:rPr lang="en-US" sz="2000" dirty="0" smtClean="0"/>
              <a:t>Learning goal + rubrics will promote students to take ownership of their learning</a:t>
            </a:r>
          </a:p>
          <a:p>
            <a:pPr marL="740664" lvl="1" indent="-457200">
              <a:buFont typeface="Arial" pitchFamily="34" charset="0"/>
              <a:buChar char="•"/>
            </a:pPr>
            <a:endParaRPr lang="en-US" sz="20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4358</TotalTime>
  <Words>289</Words>
  <Application>Microsoft Office PowerPoint</Application>
  <PresentationFormat>On-screen Show (4:3)</PresentationFormat>
  <Paragraphs>90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Aspect</vt:lpstr>
      <vt:lpstr>Teacher Student Relationships</vt:lpstr>
      <vt:lpstr>Classroom Management</vt:lpstr>
      <vt:lpstr>Dominance versus Submission</vt:lpstr>
      <vt:lpstr>Cooperation versus Opposition</vt:lpstr>
      <vt:lpstr>Optimal Teacher Student Relationship</vt:lpstr>
      <vt:lpstr>Classroom Management Styles</vt:lpstr>
      <vt:lpstr>Staff Development Programs</vt:lpstr>
      <vt:lpstr>Action Steps</vt:lpstr>
      <vt:lpstr>Step One</vt:lpstr>
      <vt:lpstr>Step Two</vt:lpstr>
      <vt:lpstr>Step Three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Teacher Student Relationships</dc:title>
  <dc:creator>Sandy</dc:creator>
  <cp:lastModifiedBy>Sandy</cp:lastModifiedBy>
  <cp:revision>7</cp:revision>
  <dcterms:created xsi:type="dcterms:W3CDTF">2010-12-02T19:47:39Z</dcterms:created>
  <dcterms:modified xsi:type="dcterms:W3CDTF">2010-12-08T19:36:08Z</dcterms:modified>
</cp:coreProperties>
</file>